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erver.poissonboltzmann.org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cgl.ucsf.edu/chimerax/docs/user/tools/volumeviewer.html" TargetMode="External"/><Relationship Id="rId3" Type="http://schemas.openxmlformats.org/officeDocument/2006/relationships/hyperlink" Target="https://www.rbvi.ucsf.edu/chimerax/data/electrostatics-apr2021/crm1.html#:~:text=To color the CRM1 molecular,surface according to potential values" TargetMode="External"/><Relationship Id="rId4" Type="http://schemas.openxmlformats.org/officeDocument/2006/relationships/hyperlink" Target="https://dasher.wustl.edu/chem478/labs/lab-08/tutorial-vmd.pdf." TargetMode="External"/><Relationship Id="rId5" Type="http://schemas.openxmlformats.org/officeDocument/2006/relationships/hyperlink" Target="https://www.ks.uiuc.edu/Research/vmd/vmd-1.8.3/ug/node66.html" TargetMode="External"/><Relationship Id="rId6" Type="http://schemas.openxmlformats.org/officeDocument/2006/relationships/hyperlink" Target="https://www.ks.uiuc.edu/Research/vmd/vmd-1.8.3/ug/node67.html" TargetMode="External"/><Relationship Id="rId7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038/srep17356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febs.onlinelibrary.wiley.com/doi/full/10.1111/febs.14269" TargetMode="External"/><Relationship Id="rId5" Type="http://schemas.openxmlformats.org/officeDocument/2006/relationships/hyperlink" Target="https://doi.org/10.1016/j.jsb.2013.03.004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hyperlink" Target="https://doi.org/10.1016/j.jsb.2013.03.004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hyperlink" Target="https://febs.onlinelibrary.wiley.com/doi/full/10.1111/febs.14269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9/18 Biomolecular Electrostatics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9/18 Biomolecular Electrostatics</a:t>
            </a:r>
          </a:p>
        </p:txBody>
      </p:sp>
      <p:sp>
        <p:nvSpPr>
          <p:cNvPr id="130" name="This week’s lecture and lab are intended to help you achieve the following learning objectives:…"/>
          <p:cNvSpPr txBox="1"/>
          <p:nvPr>
            <p:ph type="body" idx="1"/>
          </p:nvPr>
        </p:nvSpPr>
        <p:spPr>
          <a:xfrm>
            <a:off x="635000" y="3175000"/>
            <a:ext cx="23114000" cy="9715878"/>
          </a:xfrm>
          <a:prstGeom prst="rect">
            <a:avLst/>
          </a:prstGeom>
        </p:spPr>
        <p:txBody>
          <a:bodyPr/>
          <a:lstStyle/>
          <a:p>
            <a:pPr/>
            <a:r>
              <a:t>This week’s lecture and lab are intended to help you achieve the following learning objectives:</a:t>
            </a:r>
          </a:p>
          <a:p>
            <a:pPr lvl="1"/>
            <a:r>
              <a:t>Predict the pKa’s of titratable amino acids on a protein and protonation at a given pH. Summarize the qualitative relationship between electrostatic potential and pKa.</a:t>
            </a:r>
          </a:p>
          <a:p>
            <a:pPr lvl="1"/>
            <a:r>
              <a:t>Compute and visualize the electrostatic potential of a protein. Compare the advantages and disadvantages of several representations.</a:t>
            </a:r>
          </a:p>
          <a:p>
            <a:pPr/>
            <a:r>
              <a:t>At the end of this lecture, you should be able to explain, in a general sense, the</a:t>
            </a:r>
          </a:p>
          <a:p>
            <a:pPr lvl="1"/>
            <a:r>
              <a:t>importance of electrostatics in biological macromolecules</a:t>
            </a:r>
          </a:p>
          <a:p>
            <a:pPr lvl="1"/>
            <a:r>
              <a:t>origin of the Poisson-Boltzmann equation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fluences on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3655">
              <a:defRPr sz="9184"/>
            </a:lvl1pPr>
          </a:lstStyle>
          <a:p>
            <a:pPr/>
            <a:r>
              <a:t>Influences on biomolecular electrostatics</a:t>
            </a:r>
          </a:p>
        </p:txBody>
      </p:sp>
      <p:sp>
        <p:nvSpPr>
          <p:cNvPr id="180" name="Which are influences on biomolecular electrosta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are influences on biomolecular electrostatics?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  <a:p>
            <a:pPr/>
            <a:r>
              <a:t>Which are accounted for by the Poisson-Boltzmann equation?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184" name="Discuss some of the ways in which electrostatics is important for the function of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some of the ways in which electrostatics is important for the function of biological macromolecules</a:t>
            </a:r>
          </a:p>
          <a:p>
            <a:pPr/>
            <a:r>
              <a:t>An equation often used to model the electrostatics of biological macromolecules is the Poisson-Boltzmann equation. Why does the equation have this name?</a:t>
            </a:r>
          </a:p>
          <a:p>
            <a:pPr/>
            <a:r>
              <a:t>How can the Poisson-Boltzmann equation be used to calculate the electrostatic component of the solvation free energy?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PDB2PQR-APBS web serv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PDB2PQR-APBS web server</a:t>
            </a:r>
          </a:p>
        </p:txBody>
      </p:sp>
      <p:sp>
        <p:nvSpPr>
          <p:cNvPr id="188" name="https://server.poissonboltzmann.org/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https://server.poissonboltzmann.org/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750" y="317500"/>
            <a:ext cx="22542500" cy="12712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Text"/>
          <p:cNvSpPr txBox="1"/>
          <p:nvPr/>
        </p:nvSpPr>
        <p:spPr>
          <a:xfrm>
            <a:off x="12014199" y="13004800"/>
            <a:ext cx="494514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4" name="Line"/>
          <p:cNvSpPr/>
          <p:nvPr/>
        </p:nvSpPr>
        <p:spPr>
          <a:xfrm flipV="1">
            <a:off x="3774300" y="6308518"/>
            <a:ext cx="3075468" cy="179425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Visualization"/>
          <p:cNvSpPr txBox="1"/>
          <p:nvPr>
            <p:ph type="title"/>
          </p:nvPr>
        </p:nvSpPr>
        <p:spPr>
          <a:xfrm>
            <a:off x="635000" y="635000"/>
            <a:ext cx="13334259" cy="2540000"/>
          </a:xfrm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206" name="Google Colab can show isosurfaces…"/>
          <p:cNvSpPr txBox="1"/>
          <p:nvPr>
            <p:ph type="body" sz="half" idx="1"/>
          </p:nvPr>
        </p:nvSpPr>
        <p:spPr>
          <a:xfrm>
            <a:off x="635000" y="3175000"/>
            <a:ext cx="12700238" cy="9842500"/>
          </a:xfrm>
          <a:prstGeom prst="rect">
            <a:avLst/>
          </a:prstGeom>
        </p:spPr>
        <p:txBody>
          <a:bodyPr/>
          <a:lstStyle/>
          <a:p>
            <a:pPr/>
            <a:r>
              <a:t>Google Colab can show isosurfaces</a:t>
            </a:r>
          </a:p>
          <a:p>
            <a:pPr/>
            <a:r>
              <a:t>The APBS web server shows the electrostatic potential at the protein surface.</a:t>
            </a:r>
          </a:p>
          <a:p>
            <a:pPr/>
            <a:r>
              <a:t>UCSF Chimera X</a:t>
            </a:r>
          </a:p>
          <a:p>
            <a:pPr lvl="1"/>
            <a:r>
              <a:t>can </a:t>
            </a:r>
            <a:r>
              <a:rPr u="sng">
                <a:hlinkClick r:id="rId2" invalidUrl="" action="" tgtFrame="" tooltip="" history="1" highlightClick="0" endSnd="0"/>
              </a:rPr>
              <a:t>visualize volumetric data</a:t>
            </a:r>
          </a:p>
          <a:p>
            <a:pPr lvl="1"/>
            <a:r>
              <a:t>or show the </a:t>
            </a:r>
            <a:r>
              <a:rPr u="sng">
                <a:hlinkClick r:id="rId3" invalidUrl="" action="" tgtFrame="" tooltip="" history="1" highlightClick="0" endSnd="0"/>
              </a:rPr>
              <a:t>potential at surface</a:t>
            </a:r>
            <a:r>
              <a:t> (as on the right)</a:t>
            </a:r>
          </a:p>
          <a:p>
            <a:pPr/>
            <a:r>
              <a:t>Visual Molecular Dynamics (VMD) </a:t>
            </a:r>
            <a:r>
              <a:rPr u="sng">
                <a:hlinkClick r:id="rId4" invalidUrl="" action="" tgtFrame="" tooltip="" history="1" highlightClick="0" endSnd="0"/>
              </a:rPr>
              <a:t>has different representations for electrostatics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VolumeSlice</a:t>
            </a:r>
            <a:r>
              <a:t> 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Isosurface</a:t>
            </a:r>
            <a:r>
              <a:t> 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rcRect l="51239" t="21286" r="5567" b="19375"/>
          <a:stretch>
            <a:fillRect/>
          </a:stretch>
        </p:blipFill>
        <p:spPr>
          <a:xfrm>
            <a:off x="13700495" y="2919640"/>
            <a:ext cx="10522287" cy="8138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3" h="21584" fill="norm" stroke="1" extrusionOk="0">
                <a:moveTo>
                  <a:pt x="5774" y="1"/>
                </a:moveTo>
                <a:cubicBezTo>
                  <a:pt x="5582" y="-16"/>
                  <a:pt x="5397" y="121"/>
                  <a:pt x="5325" y="347"/>
                </a:cubicBezTo>
                <a:cubicBezTo>
                  <a:pt x="5292" y="450"/>
                  <a:pt x="5232" y="571"/>
                  <a:pt x="5193" y="613"/>
                </a:cubicBezTo>
                <a:cubicBezTo>
                  <a:pt x="5061" y="756"/>
                  <a:pt x="5004" y="984"/>
                  <a:pt x="5012" y="1328"/>
                </a:cubicBezTo>
                <a:cubicBezTo>
                  <a:pt x="5018" y="1602"/>
                  <a:pt x="5001" y="1696"/>
                  <a:pt x="4921" y="1829"/>
                </a:cubicBezTo>
                <a:cubicBezTo>
                  <a:pt x="4850" y="1947"/>
                  <a:pt x="4823" y="2067"/>
                  <a:pt x="4823" y="2269"/>
                </a:cubicBezTo>
                <a:cubicBezTo>
                  <a:pt x="4823" y="2421"/>
                  <a:pt x="4805" y="2590"/>
                  <a:pt x="4783" y="2644"/>
                </a:cubicBezTo>
                <a:cubicBezTo>
                  <a:pt x="4761" y="2699"/>
                  <a:pt x="4732" y="2784"/>
                  <a:pt x="4721" y="2835"/>
                </a:cubicBezTo>
                <a:cubicBezTo>
                  <a:pt x="4708" y="2886"/>
                  <a:pt x="4613" y="2955"/>
                  <a:pt x="4501" y="2992"/>
                </a:cubicBezTo>
                <a:cubicBezTo>
                  <a:pt x="4358" y="3039"/>
                  <a:pt x="4271" y="3112"/>
                  <a:pt x="4185" y="3258"/>
                </a:cubicBezTo>
                <a:cubicBezTo>
                  <a:pt x="4120" y="3369"/>
                  <a:pt x="3991" y="3511"/>
                  <a:pt x="3900" y="3572"/>
                </a:cubicBezTo>
                <a:cubicBezTo>
                  <a:pt x="3696" y="3707"/>
                  <a:pt x="3628" y="3860"/>
                  <a:pt x="3632" y="4186"/>
                </a:cubicBezTo>
                <a:cubicBezTo>
                  <a:pt x="3634" y="4359"/>
                  <a:pt x="3606" y="4489"/>
                  <a:pt x="3542" y="4602"/>
                </a:cubicBezTo>
                <a:cubicBezTo>
                  <a:pt x="3487" y="4697"/>
                  <a:pt x="3439" y="4890"/>
                  <a:pt x="3426" y="5059"/>
                </a:cubicBezTo>
                <a:cubicBezTo>
                  <a:pt x="3404" y="5335"/>
                  <a:pt x="3393" y="5356"/>
                  <a:pt x="3207" y="5484"/>
                </a:cubicBezTo>
                <a:cubicBezTo>
                  <a:pt x="3099" y="5558"/>
                  <a:pt x="2986" y="5678"/>
                  <a:pt x="2957" y="5751"/>
                </a:cubicBezTo>
                <a:cubicBezTo>
                  <a:pt x="2909" y="5869"/>
                  <a:pt x="2861" y="5888"/>
                  <a:pt x="2522" y="5925"/>
                </a:cubicBezTo>
                <a:cubicBezTo>
                  <a:pt x="2180" y="5962"/>
                  <a:pt x="2129" y="5984"/>
                  <a:pt x="2024" y="6129"/>
                </a:cubicBezTo>
                <a:cubicBezTo>
                  <a:pt x="1930" y="6261"/>
                  <a:pt x="1904" y="6363"/>
                  <a:pt x="1884" y="6676"/>
                </a:cubicBezTo>
                <a:cubicBezTo>
                  <a:pt x="1867" y="6936"/>
                  <a:pt x="1878" y="7112"/>
                  <a:pt x="1915" y="7212"/>
                </a:cubicBezTo>
                <a:cubicBezTo>
                  <a:pt x="1953" y="7313"/>
                  <a:pt x="1957" y="7393"/>
                  <a:pt x="1929" y="7458"/>
                </a:cubicBezTo>
                <a:cubicBezTo>
                  <a:pt x="1889" y="7551"/>
                  <a:pt x="1897" y="7651"/>
                  <a:pt x="1961" y="7918"/>
                </a:cubicBezTo>
                <a:cubicBezTo>
                  <a:pt x="1984" y="8013"/>
                  <a:pt x="1932" y="8103"/>
                  <a:pt x="1695" y="8373"/>
                </a:cubicBezTo>
                <a:cubicBezTo>
                  <a:pt x="1435" y="8670"/>
                  <a:pt x="1378" y="8710"/>
                  <a:pt x="1201" y="8719"/>
                </a:cubicBezTo>
                <a:cubicBezTo>
                  <a:pt x="1090" y="8725"/>
                  <a:pt x="956" y="8731"/>
                  <a:pt x="901" y="8734"/>
                </a:cubicBezTo>
                <a:cubicBezTo>
                  <a:pt x="842" y="8737"/>
                  <a:pt x="715" y="8859"/>
                  <a:pt x="585" y="9036"/>
                </a:cubicBezTo>
                <a:cubicBezTo>
                  <a:pt x="404" y="9283"/>
                  <a:pt x="367" y="9369"/>
                  <a:pt x="367" y="9543"/>
                </a:cubicBezTo>
                <a:cubicBezTo>
                  <a:pt x="367" y="9680"/>
                  <a:pt x="403" y="9810"/>
                  <a:pt x="469" y="9914"/>
                </a:cubicBezTo>
                <a:cubicBezTo>
                  <a:pt x="624" y="10158"/>
                  <a:pt x="636" y="10258"/>
                  <a:pt x="541" y="10489"/>
                </a:cubicBezTo>
                <a:cubicBezTo>
                  <a:pt x="494" y="10604"/>
                  <a:pt x="454" y="10751"/>
                  <a:pt x="453" y="10814"/>
                </a:cubicBezTo>
                <a:cubicBezTo>
                  <a:pt x="452" y="10877"/>
                  <a:pt x="423" y="10976"/>
                  <a:pt x="388" y="11037"/>
                </a:cubicBezTo>
                <a:cubicBezTo>
                  <a:pt x="352" y="11098"/>
                  <a:pt x="324" y="11241"/>
                  <a:pt x="324" y="11354"/>
                </a:cubicBezTo>
                <a:cubicBezTo>
                  <a:pt x="324" y="11467"/>
                  <a:pt x="352" y="11609"/>
                  <a:pt x="388" y="11669"/>
                </a:cubicBezTo>
                <a:cubicBezTo>
                  <a:pt x="488" y="11843"/>
                  <a:pt x="466" y="11981"/>
                  <a:pt x="277" y="12369"/>
                </a:cubicBezTo>
                <a:cubicBezTo>
                  <a:pt x="113" y="12706"/>
                  <a:pt x="102" y="12753"/>
                  <a:pt x="128" y="13018"/>
                </a:cubicBezTo>
                <a:cubicBezTo>
                  <a:pt x="167" y="13420"/>
                  <a:pt x="194" y="13488"/>
                  <a:pt x="367" y="13638"/>
                </a:cubicBezTo>
                <a:cubicBezTo>
                  <a:pt x="451" y="13710"/>
                  <a:pt x="564" y="13883"/>
                  <a:pt x="618" y="14022"/>
                </a:cubicBezTo>
                <a:lnTo>
                  <a:pt x="715" y="14273"/>
                </a:lnTo>
                <a:lnTo>
                  <a:pt x="613" y="14447"/>
                </a:lnTo>
                <a:cubicBezTo>
                  <a:pt x="557" y="14543"/>
                  <a:pt x="410" y="14696"/>
                  <a:pt x="287" y="14788"/>
                </a:cubicBezTo>
                <a:cubicBezTo>
                  <a:pt x="153" y="14888"/>
                  <a:pt x="49" y="15014"/>
                  <a:pt x="25" y="15102"/>
                </a:cubicBezTo>
                <a:cubicBezTo>
                  <a:pt x="-33" y="15318"/>
                  <a:pt x="12" y="15590"/>
                  <a:pt x="131" y="15735"/>
                </a:cubicBezTo>
                <a:cubicBezTo>
                  <a:pt x="189" y="15806"/>
                  <a:pt x="236" y="15893"/>
                  <a:pt x="236" y="15929"/>
                </a:cubicBezTo>
                <a:cubicBezTo>
                  <a:pt x="236" y="16031"/>
                  <a:pt x="419" y="16229"/>
                  <a:pt x="553" y="16272"/>
                </a:cubicBezTo>
                <a:cubicBezTo>
                  <a:pt x="735" y="16331"/>
                  <a:pt x="935" y="16600"/>
                  <a:pt x="935" y="16785"/>
                </a:cubicBezTo>
                <a:cubicBezTo>
                  <a:pt x="935" y="16871"/>
                  <a:pt x="984" y="17026"/>
                  <a:pt x="1045" y="17129"/>
                </a:cubicBezTo>
                <a:cubicBezTo>
                  <a:pt x="1182" y="17364"/>
                  <a:pt x="1380" y="17422"/>
                  <a:pt x="1610" y="17297"/>
                </a:cubicBezTo>
                <a:cubicBezTo>
                  <a:pt x="1701" y="17248"/>
                  <a:pt x="1856" y="17208"/>
                  <a:pt x="1955" y="17208"/>
                </a:cubicBezTo>
                <a:cubicBezTo>
                  <a:pt x="2108" y="17208"/>
                  <a:pt x="2158" y="17175"/>
                  <a:pt x="2291" y="16986"/>
                </a:cubicBezTo>
                <a:cubicBezTo>
                  <a:pt x="2415" y="16809"/>
                  <a:pt x="2514" y="16737"/>
                  <a:pt x="2772" y="16637"/>
                </a:cubicBezTo>
                <a:cubicBezTo>
                  <a:pt x="2951" y="16568"/>
                  <a:pt x="3116" y="16489"/>
                  <a:pt x="3139" y="16461"/>
                </a:cubicBezTo>
                <a:cubicBezTo>
                  <a:pt x="3161" y="16434"/>
                  <a:pt x="3245" y="16412"/>
                  <a:pt x="3323" y="16412"/>
                </a:cubicBezTo>
                <a:cubicBezTo>
                  <a:pt x="3436" y="16412"/>
                  <a:pt x="3493" y="16459"/>
                  <a:pt x="3604" y="16639"/>
                </a:cubicBezTo>
                <a:cubicBezTo>
                  <a:pt x="3697" y="16790"/>
                  <a:pt x="3792" y="16876"/>
                  <a:pt x="3887" y="16899"/>
                </a:cubicBezTo>
                <a:cubicBezTo>
                  <a:pt x="4090" y="16949"/>
                  <a:pt x="4465" y="16832"/>
                  <a:pt x="4631" y="16667"/>
                </a:cubicBezTo>
                <a:cubicBezTo>
                  <a:pt x="4863" y="16437"/>
                  <a:pt x="5208" y="16515"/>
                  <a:pt x="5439" y="16852"/>
                </a:cubicBezTo>
                <a:cubicBezTo>
                  <a:pt x="5505" y="16949"/>
                  <a:pt x="5638" y="17048"/>
                  <a:pt x="5758" y="17092"/>
                </a:cubicBezTo>
                <a:cubicBezTo>
                  <a:pt x="5981" y="17173"/>
                  <a:pt x="6133" y="17373"/>
                  <a:pt x="6133" y="17583"/>
                </a:cubicBezTo>
                <a:cubicBezTo>
                  <a:pt x="6133" y="17656"/>
                  <a:pt x="6194" y="17806"/>
                  <a:pt x="6268" y="17916"/>
                </a:cubicBezTo>
                <a:cubicBezTo>
                  <a:pt x="6385" y="18088"/>
                  <a:pt x="6432" y="18117"/>
                  <a:pt x="6595" y="18117"/>
                </a:cubicBezTo>
                <a:cubicBezTo>
                  <a:pt x="6739" y="18117"/>
                  <a:pt x="6820" y="18078"/>
                  <a:pt x="6929" y="17960"/>
                </a:cubicBezTo>
                <a:cubicBezTo>
                  <a:pt x="7008" y="17874"/>
                  <a:pt x="7166" y="17743"/>
                  <a:pt x="7281" y="17668"/>
                </a:cubicBezTo>
                <a:cubicBezTo>
                  <a:pt x="7465" y="17547"/>
                  <a:pt x="7515" y="17538"/>
                  <a:pt x="7685" y="17589"/>
                </a:cubicBezTo>
                <a:cubicBezTo>
                  <a:pt x="7849" y="17638"/>
                  <a:pt x="7899" y="17629"/>
                  <a:pt x="8015" y="17538"/>
                </a:cubicBezTo>
                <a:cubicBezTo>
                  <a:pt x="8140" y="17439"/>
                  <a:pt x="8150" y="17409"/>
                  <a:pt x="8138" y="17162"/>
                </a:cubicBezTo>
                <a:cubicBezTo>
                  <a:pt x="8131" y="16997"/>
                  <a:pt x="8156" y="16808"/>
                  <a:pt x="8204" y="16668"/>
                </a:cubicBezTo>
                <a:cubicBezTo>
                  <a:pt x="8353" y="16230"/>
                  <a:pt x="8179" y="15868"/>
                  <a:pt x="7789" y="15804"/>
                </a:cubicBezTo>
                <a:cubicBezTo>
                  <a:pt x="7483" y="15753"/>
                  <a:pt x="7450" y="15685"/>
                  <a:pt x="7467" y="15144"/>
                </a:cubicBezTo>
                <a:cubicBezTo>
                  <a:pt x="7475" y="14888"/>
                  <a:pt x="7483" y="14667"/>
                  <a:pt x="7485" y="14653"/>
                </a:cubicBezTo>
                <a:cubicBezTo>
                  <a:pt x="7486" y="14640"/>
                  <a:pt x="7541" y="14695"/>
                  <a:pt x="7608" y="14775"/>
                </a:cubicBezTo>
                <a:cubicBezTo>
                  <a:pt x="7837" y="15054"/>
                  <a:pt x="8037" y="15028"/>
                  <a:pt x="8318" y="14683"/>
                </a:cubicBezTo>
                <a:cubicBezTo>
                  <a:pt x="8434" y="14540"/>
                  <a:pt x="8538" y="14478"/>
                  <a:pt x="8754" y="14423"/>
                </a:cubicBezTo>
                <a:cubicBezTo>
                  <a:pt x="8910" y="14383"/>
                  <a:pt x="9074" y="14326"/>
                  <a:pt x="9117" y="14298"/>
                </a:cubicBezTo>
                <a:cubicBezTo>
                  <a:pt x="9229" y="14224"/>
                  <a:pt x="9322" y="14340"/>
                  <a:pt x="9322" y="14553"/>
                </a:cubicBezTo>
                <a:cubicBezTo>
                  <a:pt x="9322" y="14831"/>
                  <a:pt x="9470" y="14991"/>
                  <a:pt x="9727" y="14991"/>
                </a:cubicBezTo>
                <a:cubicBezTo>
                  <a:pt x="9913" y="14991"/>
                  <a:pt x="9960" y="14966"/>
                  <a:pt x="10074" y="14808"/>
                </a:cubicBezTo>
                <a:lnTo>
                  <a:pt x="10205" y="14625"/>
                </a:lnTo>
                <a:lnTo>
                  <a:pt x="10299" y="14792"/>
                </a:lnTo>
                <a:cubicBezTo>
                  <a:pt x="10350" y="14884"/>
                  <a:pt x="10412" y="15011"/>
                  <a:pt x="10437" y="15074"/>
                </a:cubicBezTo>
                <a:cubicBezTo>
                  <a:pt x="10471" y="15162"/>
                  <a:pt x="10540" y="15199"/>
                  <a:pt x="10721" y="15224"/>
                </a:cubicBezTo>
                <a:cubicBezTo>
                  <a:pt x="10853" y="15242"/>
                  <a:pt x="10995" y="15277"/>
                  <a:pt x="11037" y="15301"/>
                </a:cubicBezTo>
                <a:cubicBezTo>
                  <a:pt x="11078" y="15325"/>
                  <a:pt x="11173" y="15317"/>
                  <a:pt x="11248" y="15283"/>
                </a:cubicBezTo>
                <a:cubicBezTo>
                  <a:pt x="11431" y="15200"/>
                  <a:pt x="11528" y="15274"/>
                  <a:pt x="11637" y="15586"/>
                </a:cubicBezTo>
                <a:cubicBezTo>
                  <a:pt x="11685" y="15724"/>
                  <a:pt x="11724" y="15862"/>
                  <a:pt x="11724" y="15892"/>
                </a:cubicBezTo>
                <a:cubicBezTo>
                  <a:pt x="11724" y="15968"/>
                  <a:pt x="11981" y="16242"/>
                  <a:pt x="12052" y="16242"/>
                </a:cubicBezTo>
                <a:cubicBezTo>
                  <a:pt x="12084" y="16242"/>
                  <a:pt x="12206" y="16307"/>
                  <a:pt x="12325" y="16387"/>
                </a:cubicBezTo>
                <a:cubicBezTo>
                  <a:pt x="12594" y="16568"/>
                  <a:pt x="12717" y="16537"/>
                  <a:pt x="12903" y="16237"/>
                </a:cubicBezTo>
                <a:cubicBezTo>
                  <a:pt x="12978" y="16115"/>
                  <a:pt x="13113" y="15968"/>
                  <a:pt x="13204" y="15911"/>
                </a:cubicBezTo>
                <a:lnTo>
                  <a:pt x="13368" y="15807"/>
                </a:lnTo>
                <a:lnTo>
                  <a:pt x="13595" y="16072"/>
                </a:lnTo>
                <a:cubicBezTo>
                  <a:pt x="13840" y="16358"/>
                  <a:pt x="13872" y="16502"/>
                  <a:pt x="13763" y="16835"/>
                </a:cubicBezTo>
                <a:cubicBezTo>
                  <a:pt x="13711" y="16992"/>
                  <a:pt x="13694" y="17002"/>
                  <a:pt x="13490" y="16988"/>
                </a:cubicBezTo>
                <a:cubicBezTo>
                  <a:pt x="13255" y="16972"/>
                  <a:pt x="13066" y="17104"/>
                  <a:pt x="13013" y="17320"/>
                </a:cubicBezTo>
                <a:cubicBezTo>
                  <a:pt x="12946" y="17596"/>
                  <a:pt x="12433" y="17702"/>
                  <a:pt x="12210" y="17488"/>
                </a:cubicBezTo>
                <a:cubicBezTo>
                  <a:pt x="12143" y="17423"/>
                  <a:pt x="12010" y="17356"/>
                  <a:pt x="11915" y="17339"/>
                </a:cubicBezTo>
                <a:cubicBezTo>
                  <a:pt x="11772" y="17314"/>
                  <a:pt x="11718" y="17335"/>
                  <a:pt x="11602" y="17462"/>
                </a:cubicBezTo>
                <a:cubicBezTo>
                  <a:pt x="11469" y="17608"/>
                  <a:pt x="11462" y="17635"/>
                  <a:pt x="11462" y="18018"/>
                </a:cubicBezTo>
                <a:cubicBezTo>
                  <a:pt x="11462" y="18414"/>
                  <a:pt x="11396" y="18629"/>
                  <a:pt x="11273" y="18629"/>
                </a:cubicBezTo>
                <a:cubicBezTo>
                  <a:pt x="11181" y="18629"/>
                  <a:pt x="11026" y="18880"/>
                  <a:pt x="11026" y="19029"/>
                </a:cubicBezTo>
                <a:cubicBezTo>
                  <a:pt x="11026" y="19113"/>
                  <a:pt x="10988" y="19245"/>
                  <a:pt x="10941" y="19322"/>
                </a:cubicBezTo>
                <a:cubicBezTo>
                  <a:pt x="10890" y="19407"/>
                  <a:pt x="10851" y="19570"/>
                  <a:pt x="10845" y="19731"/>
                </a:cubicBezTo>
                <a:cubicBezTo>
                  <a:pt x="10836" y="19955"/>
                  <a:pt x="10854" y="20021"/>
                  <a:pt x="10953" y="20150"/>
                </a:cubicBezTo>
                <a:cubicBezTo>
                  <a:pt x="11122" y="20370"/>
                  <a:pt x="11368" y="20359"/>
                  <a:pt x="11664" y="20118"/>
                </a:cubicBezTo>
                <a:cubicBezTo>
                  <a:pt x="11787" y="20018"/>
                  <a:pt x="11940" y="19936"/>
                  <a:pt x="12004" y="19936"/>
                </a:cubicBezTo>
                <a:cubicBezTo>
                  <a:pt x="12069" y="19936"/>
                  <a:pt x="12190" y="19898"/>
                  <a:pt x="12276" y="19852"/>
                </a:cubicBezTo>
                <a:cubicBezTo>
                  <a:pt x="12472" y="19745"/>
                  <a:pt x="12546" y="19796"/>
                  <a:pt x="12430" y="19957"/>
                </a:cubicBezTo>
                <a:cubicBezTo>
                  <a:pt x="12338" y="20085"/>
                  <a:pt x="12255" y="20322"/>
                  <a:pt x="12220" y="20558"/>
                </a:cubicBezTo>
                <a:cubicBezTo>
                  <a:pt x="12168" y="20921"/>
                  <a:pt x="12341" y="21186"/>
                  <a:pt x="12632" y="21186"/>
                </a:cubicBezTo>
                <a:cubicBezTo>
                  <a:pt x="12737" y="21186"/>
                  <a:pt x="12861" y="21160"/>
                  <a:pt x="12907" y="21128"/>
                </a:cubicBezTo>
                <a:cubicBezTo>
                  <a:pt x="13032" y="21041"/>
                  <a:pt x="13183" y="21114"/>
                  <a:pt x="13389" y="21362"/>
                </a:cubicBezTo>
                <a:cubicBezTo>
                  <a:pt x="13550" y="21555"/>
                  <a:pt x="13601" y="21584"/>
                  <a:pt x="13781" y="21584"/>
                </a:cubicBezTo>
                <a:cubicBezTo>
                  <a:pt x="13961" y="21584"/>
                  <a:pt x="14004" y="21560"/>
                  <a:pt x="14107" y="21401"/>
                </a:cubicBezTo>
                <a:cubicBezTo>
                  <a:pt x="14215" y="21233"/>
                  <a:pt x="14223" y="21190"/>
                  <a:pt x="14198" y="20885"/>
                </a:cubicBezTo>
                <a:cubicBezTo>
                  <a:pt x="14160" y="20412"/>
                  <a:pt x="14208" y="20320"/>
                  <a:pt x="14468" y="20365"/>
                </a:cubicBezTo>
                <a:cubicBezTo>
                  <a:pt x="14736" y="20411"/>
                  <a:pt x="15165" y="20307"/>
                  <a:pt x="15322" y="20157"/>
                </a:cubicBezTo>
                <a:cubicBezTo>
                  <a:pt x="15424" y="20059"/>
                  <a:pt x="15482" y="20045"/>
                  <a:pt x="15643" y="20077"/>
                </a:cubicBezTo>
                <a:cubicBezTo>
                  <a:pt x="15893" y="20126"/>
                  <a:pt x="16070" y="20034"/>
                  <a:pt x="16138" y="19819"/>
                </a:cubicBezTo>
                <a:cubicBezTo>
                  <a:pt x="16200" y="19627"/>
                  <a:pt x="16164" y="19297"/>
                  <a:pt x="16070" y="19196"/>
                </a:cubicBezTo>
                <a:cubicBezTo>
                  <a:pt x="15953" y="19069"/>
                  <a:pt x="15996" y="18876"/>
                  <a:pt x="16189" y="18661"/>
                </a:cubicBezTo>
                <a:cubicBezTo>
                  <a:pt x="16347" y="18485"/>
                  <a:pt x="16400" y="18458"/>
                  <a:pt x="16597" y="18458"/>
                </a:cubicBezTo>
                <a:cubicBezTo>
                  <a:pt x="16758" y="18458"/>
                  <a:pt x="16857" y="18425"/>
                  <a:pt x="16935" y="18344"/>
                </a:cubicBezTo>
                <a:cubicBezTo>
                  <a:pt x="16996" y="18282"/>
                  <a:pt x="17088" y="18231"/>
                  <a:pt x="17139" y="18231"/>
                </a:cubicBezTo>
                <a:cubicBezTo>
                  <a:pt x="17191" y="18231"/>
                  <a:pt x="17280" y="18168"/>
                  <a:pt x="17338" y="18093"/>
                </a:cubicBezTo>
                <a:cubicBezTo>
                  <a:pt x="17432" y="17971"/>
                  <a:pt x="17443" y="17908"/>
                  <a:pt x="17439" y="17531"/>
                </a:cubicBezTo>
                <a:cubicBezTo>
                  <a:pt x="17435" y="17065"/>
                  <a:pt x="17457" y="16980"/>
                  <a:pt x="17575" y="16980"/>
                </a:cubicBezTo>
                <a:cubicBezTo>
                  <a:pt x="17699" y="16980"/>
                  <a:pt x="17876" y="16728"/>
                  <a:pt x="17908" y="16503"/>
                </a:cubicBezTo>
                <a:cubicBezTo>
                  <a:pt x="17944" y="16254"/>
                  <a:pt x="18067" y="16128"/>
                  <a:pt x="18276" y="16128"/>
                </a:cubicBezTo>
                <a:cubicBezTo>
                  <a:pt x="18361" y="16128"/>
                  <a:pt x="18500" y="16077"/>
                  <a:pt x="18584" y="16014"/>
                </a:cubicBezTo>
                <a:cubicBezTo>
                  <a:pt x="18667" y="15952"/>
                  <a:pt x="18808" y="15861"/>
                  <a:pt x="18897" y="15811"/>
                </a:cubicBezTo>
                <a:cubicBezTo>
                  <a:pt x="19089" y="15703"/>
                  <a:pt x="19206" y="15426"/>
                  <a:pt x="19168" y="15174"/>
                </a:cubicBezTo>
                <a:cubicBezTo>
                  <a:pt x="19136" y="14964"/>
                  <a:pt x="19186" y="14919"/>
                  <a:pt x="19357" y="15003"/>
                </a:cubicBezTo>
                <a:cubicBezTo>
                  <a:pt x="19527" y="15086"/>
                  <a:pt x="19692" y="15002"/>
                  <a:pt x="19936" y="14709"/>
                </a:cubicBezTo>
                <a:lnTo>
                  <a:pt x="20113" y="14495"/>
                </a:lnTo>
                <a:lnTo>
                  <a:pt x="20114" y="13791"/>
                </a:lnTo>
                <a:cubicBezTo>
                  <a:pt x="20114" y="13404"/>
                  <a:pt x="20113" y="12886"/>
                  <a:pt x="20110" y="12640"/>
                </a:cubicBezTo>
                <a:cubicBezTo>
                  <a:pt x="20108" y="12305"/>
                  <a:pt x="20124" y="12169"/>
                  <a:pt x="20177" y="12094"/>
                </a:cubicBezTo>
                <a:cubicBezTo>
                  <a:pt x="20330" y="11873"/>
                  <a:pt x="20295" y="11300"/>
                  <a:pt x="20123" y="11214"/>
                </a:cubicBezTo>
                <a:cubicBezTo>
                  <a:pt x="20066" y="11185"/>
                  <a:pt x="20072" y="11157"/>
                  <a:pt x="20160" y="11035"/>
                </a:cubicBezTo>
                <a:cubicBezTo>
                  <a:pt x="20292" y="10852"/>
                  <a:pt x="20309" y="10350"/>
                  <a:pt x="20190" y="10178"/>
                </a:cubicBezTo>
                <a:cubicBezTo>
                  <a:pt x="20131" y="10093"/>
                  <a:pt x="20114" y="9950"/>
                  <a:pt x="20109" y="9487"/>
                </a:cubicBezTo>
                <a:cubicBezTo>
                  <a:pt x="20104" y="9119"/>
                  <a:pt x="20119" y="8876"/>
                  <a:pt x="20150" y="8836"/>
                </a:cubicBezTo>
                <a:cubicBezTo>
                  <a:pt x="20213" y="8754"/>
                  <a:pt x="20213" y="8384"/>
                  <a:pt x="20150" y="8301"/>
                </a:cubicBezTo>
                <a:cubicBezTo>
                  <a:pt x="20114" y="8255"/>
                  <a:pt x="20141" y="8212"/>
                  <a:pt x="20249" y="8140"/>
                </a:cubicBezTo>
                <a:cubicBezTo>
                  <a:pt x="20330" y="8087"/>
                  <a:pt x="20426" y="8009"/>
                  <a:pt x="20463" y="7967"/>
                </a:cubicBezTo>
                <a:cubicBezTo>
                  <a:pt x="20537" y="7883"/>
                  <a:pt x="20680" y="7871"/>
                  <a:pt x="20994" y="7922"/>
                </a:cubicBezTo>
                <a:cubicBezTo>
                  <a:pt x="21173" y="7950"/>
                  <a:pt x="21214" y="7937"/>
                  <a:pt x="21310" y="7812"/>
                </a:cubicBezTo>
                <a:cubicBezTo>
                  <a:pt x="21567" y="7477"/>
                  <a:pt x="21466" y="7067"/>
                  <a:pt x="21094" y="6931"/>
                </a:cubicBezTo>
                <a:cubicBezTo>
                  <a:pt x="20766" y="6812"/>
                  <a:pt x="20666" y="6725"/>
                  <a:pt x="20577" y="6487"/>
                </a:cubicBezTo>
                <a:cubicBezTo>
                  <a:pt x="20480" y="6230"/>
                  <a:pt x="20389" y="6129"/>
                  <a:pt x="20251" y="6127"/>
                </a:cubicBezTo>
                <a:cubicBezTo>
                  <a:pt x="20196" y="6126"/>
                  <a:pt x="20110" y="6097"/>
                  <a:pt x="20060" y="6063"/>
                </a:cubicBezTo>
                <a:cubicBezTo>
                  <a:pt x="19980" y="6007"/>
                  <a:pt x="19973" y="5965"/>
                  <a:pt x="19999" y="5668"/>
                </a:cubicBezTo>
                <a:cubicBezTo>
                  <a:pt x="20038" y="5215"/>
                  <a:pt x="19959" y="4969"/>
                  <a:pt x="19742" y="4876"/>
                </a:cubicBezTo>
                <a:cubicBezTo>
                  <a:pt x="19654" y="4838"/>
                  <a:pt x="19540" y="4821"/>
                  <a:pt x="19487" y="4839"/>
                </a:cubicBezTo>
                <a:cubicBezTo>
                  <a:pt x="19429" y="4859"/>
                  <a:pt x="19290" y="4807"/>
                  <a:pt x="19129" y="4705"/>
                </a:cubicBezTo>
                <a:cubicBezTo>
                  <a:pt x="18984" y="4614"/>
                  <a:pt x="18800" y="4524"/>
                  <a:pt x="18718" y="4505"/>
                </a:cubicBezTo>
                <a:cubicBezTo>
                  <a:pt x="18511" y="4458"/>
                  <a:pt x="18495" y="4437"/>
                  <a:pt x="18524" y="4248"/>
                </a:cubicBezTo>
                <a:cubicBezTo>
                  <a:pt x="18578" y="3894"/>
                  <a:pt x="18435" y="3608"/>
                  <a:pt x="18169" y="3543"/>
                </a:cubicBezTo>
                <a:cubicBezTo>
                  <a:pt x="17954" y="3491"/>
                  <a:pt x="17901" y="3376"/>
                  <a:pt x="18037" y="3260"/>
                </a:cubicBezTo>
                <a:cubicBezTo>
                  <a:pt x="18097" y="3208"/>
                  <a:pt x="18147" y="3140"/>
                  <a:pt x="18147" y="3107"/>
                </a:cubicBezTo>
                <a:cubicBezTo>
                  <a:pt x="18147" y="3075"/>
                  <a:pt x="18195" y="2956"/>
                  <a:pt x="18255" y="2841"/>
                </a:cubicBezTo>
                <a:cubicBezTo>
                  <a:pt x="18421" y="2523"/>
                  <a:pt x="18402" y="2298"/>
                  <a:pt x="18181" y="1982"/>
                </a:cubicBezTo>
                <a:cubicBezTo>
                  <a:pt x="17950" y="1652"/>
                  <a:pt x="17859" y="1583"/>
                  <a:pt x="17653" y="1580"/>
                </a:cubicBezTo>
                <a:cubicBezTo>
                  <a:pt x="17486" y="1578"/>
                  <a:pt x="17476" y="1565"/>
                  <a:pt x="17427" y="1276"/>
                </a:cubicBezTo>
                <a:cubicBezTo>
                  <a:pt x="17397" y="1095"/>
                  <a:pt x="17149" y="922"/>
                  <a:pt x="16994" y="975"/>
                </a:cubicBezTo>
                <a:cubicBezTo>
                  <a:pt x="16937" y="995"/>
                  <a:pt x="16866" y="960"/>
                  <a:pt x="16800" y="879"/>
                </a:cubicBezTo>
                <a:cubicBezTo>
                  <a:pt x="16723" y="785"/>
                  <a:pt x="16648" y="756"/>
                  <a:pt x="16497" y="760"/>
                </a:cubicBezTo>
                <a:cubicBezTo>
                  <a:pt x="16253" y="767"/>
                  <a:pt x="16093" y="964"/>
                  <a:pt x="16093" y="1257"/>
                </a:cubicBezTo>
                <a:cubicBezTo>
                  <a:pt x="16093" y="1397"/>
                  <a:pt x="16051" y="1494"/>
                  <a:pt x="15921" y="1660"/>
                </a:cubicBezTo>
                <a:lnTo>
                  <a:pt x="15748" y="1880"/>
                </a:lnTo>
                <a:lnTo>
                  <a:pt x="15587" y="1695"/>
                </a:lnTo>
                <a:cubicBezTo>
                  <a:pt x="15443" y="1531"/>
                  <a:pt x="15406" y="1515"/>
                  <a:pt x="15246" y="1548"/>
                </a:cubicBezTo>
                <a:cubicBezTo>
                  <a:pt x="15147" y="1568"/>
                  <a:pt x="14997" y="1582"/>
                  <a:pt x="14913" y="1580"/>
                </a:cubicBezTo>
                <a:cubicBezTo>
                  <a:pt x="14686" y="1575"/>
                  <a:pt x="14443" y="1693"/>
                  <a:pt x="14367" y="1843"/>
                </a:cubicBezTo>
                <a:cubicBezTo>
                  <a:pt x="14285" y="2006"/>
                  <a:pt x="14237" y="2008"/>
                  <a:pt x="13980" y="1860"/>
                </a:cubicBezTo>
                <a:cubicBezTo>
                  <a:pt x="13790" y="1751"/>
                  <a:pt x="13778" y="1730"/>
                  <a:pt x="13778" y="1528"/>
                </a:cubicBezTo>
                <a:cubicBezTo>
                  <a:pt x="13778" y="1270"/>
                  <a:pt x="13712" y="1185"/>
                  <a:pt x="13395" y="1043"/>
                </a:cubicBezTo>
                <a:cubicBezTo>
                  <a:pt x="13109" y="916"/>
                  <a:pt x="12970" y="956"/>
                  <a:pt x="12859" y="1200"/>
                </a:cubicBezTo>
                <a:cubicBezTo>
                  <a:pt x="12684" y="1586"/>
                  <a:pt x="12431" y="1609"/>
                  <a:pt x="12161" y="1262"/>
                </a:cubicBezTo>
                <a:cubicBezTo>
                  <a:pt x="11804" y="803"/>
                  <a:pt x="11631" y="647"/>
                  <a:pt x="11483" y="647"/>
                </a:cubicBezTo>
                <a:cubicBezTo>
                  <a:pt x="11300" y="647"/>
                  <a:pt x="11174" y="789"/>
                  <a:pt x="11139" y="1036"/>
                </a:cubicBezTo>
                <a:cubicBezTo>
                  <a:pt x="11106" y="1263"/>
                  <a:pt x="11054" y="1324"/>
                  <a:pt x="10851" y="1374"/>
                </a:cubicBezTo>
                <a:cubicBezTo>
                  <a:pt x="10767" y="1395"/>
                  <a:pt x="10592" y="1495"/>
                  <a:pt x="10461" y="1596"/>
                </a:cubicBezTo>
                <a:cubicBezTo>
                  <a:pt x="10273" y="1742"/>
                  <a:pt x="10216" y="1822"/>
                  <a:pt x="10178" y="1991"/>
                </a:cubicBezTo>
                <a:cubicBezTo>
                  <a:pt x="10108" y="2305"/>
                  <a:pt x="9987" y="2392"/>
                  <a:pt x="9740" y="2306"/>
                </a:cubicBezTo>
                <a:cubicBezTo>
                  <a:pt x="9603" y="2259"/>
                  <a:pt x="9505" y="2254"/>
                  <a:pt x="9422" y="2293"/>
                </a:cubicBezTo>
                <a:cubicBezTo>
                  <a:pt x="9342" y="2330"/>
                  <a:pt x="9245" y="2330"/>
                  <a:pt x="9136" y="2293"/>
                </a:cubicBezTo>
                <a:cubicBezTo>
                  <a:pt x="9021" y="2253"/>
                  <a:pt x="8931" y="2256"/>
                  <a:pt x="8841" y="2300"/>
                </a:cubicBezTo>
                <a:cubicBezTo>
                  <a:pt x="8748" y="2346"/>
                  <a:pt x="8675" y="2346"/>
                  <a:pt x="8587" y="2303"/>
                </a:cubicBezTo>
                <a:cubicBezTo>
                  <a:pt x="8489" y="2255"/>
                  <a:pt x="8415" y="2268"/>
                  <a:pt x="8206" y="2370"/>
                </a:cubicBezTo>
                <a:cubicBezTo>
                  <a:pt x="8063" y="2439"/>
                  <a:pt x="7905" y="2545"/>
                  <a:pt x="7856" y="2605"/>
                </a:cubicBezTo>
                <a:cubicBezTo>
                  <a:pt x="7766" y="2714"/>
                  <a:pt x="7765" y="2713"/>
                  <a:pt x="7617" y="2444"/>
                </a:cubicBezTo>
                <a:cubicBezTo>
                  <a:pt x="7501" y="2234"/>
                  <a:pt x="7466" y="2112"/>
                  <a:pt x="7459" y="1891"/>
                </a:cubicBezTo>
                <a:cubicBezTo>
                  <a:pt x="7447" y="1481"/>
                  <a:pt x="7381" y="1032"/>
                  <a:pt x="7320" y="936"/>
                </a:cubicBezTo>
                <a:cubicBezTo>
                  <a:pt x="7291" y="891"/>
                  <a:pt x="7138" y="772"/>
                  <a:pt x="6980" y="671"/>
                </a:cubicBezTo>
                <a:cubicBezTo>
                  <a:pt x="6773" y="538"/>
                  <a:pt x="6662" y="498"/>
                  <a:pt x="6577" y="525"/>
                </a:cubicBezTo>
                <a:cubicBezTo>
                  <a:pt x="6331" y="603"/>
                  <a:pt x="6298" y="587"/>
                  <a:pt x="6157" y="328"/>
                </a:cubicBezTo>
                <a:cubicBezTo>
                  <a:pt x="6055" y="141"/>
                  <a:pt x="5974" y="58"/>
                  <a:pt x="5857" y="19"/>
                </a:cubicBezTo>
                <a:cubicBezTo>
                  <a:pt x="5829" y="10"/>
                  <a:pt x="5801" y="4"/>
                  <a:pt x="5774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Line"/>
          <p:cNvSpPr/>
          <p:nvPr/>
        </p:nvSpPr>
        <p:spPr>
          <a:xfrm flipV="1">
            <a:off x="17791261" y="3479406"/>
            <a:ext cx="3075468" cy="1794253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3" name="https://server.poissonboltzmann.org/jobstatus?jobtype=apbs&amp;jobid=nrzz8189gt&amp;date=2024-09-18"/>
          <p:cNvSpPr txBox="1"/>
          <p:nvPr/>
        </p:nvSpPr>
        <p:spPr>
          <a:xfrm>
            <a:off x="15973001" y="12416476"/>
            <a:ext cx="7840825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1400">
                <a:solidFill>
                  <a:srgbClr val="000000">
                    <a:alpha val="85098"/>
                  </a:srgbClr>
                </a:solidFill>
              </a:defRPr>
            </a:lvl1pPr>
          </a:lstStyle>
          <a:p>
            <a:pPr/>
            <a:r>
              <a:t>https://server.poissonboltzmann.org/jobstatus?jobtype=apbs&amp;jobid=nrzz8189gt&amp;date=2024-09-18</a:t>
            </a:r>
          </a:p>
        </p:txBody>
      </p:sp>
      <p:sp>
        <p:nvSpPr>
          <p:cNvPr id="214" name="To view within 14 days of 9/17/2024:"/>
          <p:cNvSpPr txBox="1"/>
          <p:nvPr/>
        </p:nvSpPr>
        <p:spPr>
          <a:xfrm>
            <a:off x="18183377" y="12015277"/>
            <a:ext cx="3420072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/>
            </a:lvl1pPr>
          </a:lstStyle>
          <a:p>
            <a:pPr/>
            <a:r>
              <a:t>To view within 14 days of 9/17/2024: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4" name="Roles of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Roles of Biomolecular Electrostatics</a:t>
            </a:r>
          </a:p>
        </p:txBody>
      </p:sp>
      <p:sp>
        <p:nvSpPr>
          <p:cNvPr id="135" name="Electrostatics important in (at least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369276" indent="-369276">
              <a:defRPr sz="5000"/>
            </a:pPr>
            <a:r>
              <a:t>Electrostatics important in (at least)</a:t>
            </a:r>
          </a:p>
          <a:p>
            <a:pPr lvl="1">
              <a:defRPr sz="5000"/>
            </a:pPr>
            <a:r>
              <a:t>protonation, influencing side chain pKa</a:t>
            </a:r>
          </a:p>
          <a:p>
            <a:pPr lvl="1">
              <a:defRPr sz="5000"/>
            </a:pPr>
            <a:r>
              <a:t>binding for </a:t>
            </a:r>
          </a:p>
          <a:p>
            <a:pPr lvl="2">
              <a:defRPr sz="5000"/>
            </a:pPr>
            <a:r>
              <a:t>steering, facilitating approach of species</a:t>
            </a:r>
          </a:p>
          <a:p>
            <a:pPr lvl="2">
              <a:defRPr sz="5000"/>
            </a:pPr>
            <a:r>
              <a:t>complexation, as complementarity means lower potential energy</a:t>
            </a:r>
          </a:p>
          <a:p>
            <a:pPr lvl="1">
              <a:defRPr sz="5000"/>
            </a:pPr>
            <a:r>
              <a:t>enzyme catalysis, as electric potential stabilizes transition state</a:t>
            </a:r>
          </a:p>
          <a:p>
            <a:pPr lvl="1">
              <a:defRPr sz="5000"/>
            </a:pPr>
            <a:r>
              <a:t>solvation</a:t>
            </a:r>
          </a:p>
          <a:p>
            <a:pPr marL="369276" indent="-369276">
              <a:defRPr sz="5000"/>
            </a:pPr>
            <a:r>
              <a:t>Electrostatic potential usually conserved near functional sites</a:t>
            </a:r>
          </a:p>
        </p:txBody>
      </p:sp>
      <p:grpSp>
        <p:nvGrpSpPr>
          <p:cNvPr id="139" name="Group"/>
          <p:cNvGrpSpPr/>
          <p:nvPr/>
        </p:nvGrpSpPr>
        <p:grpSpPr>
          <a:xfrm>
            <a:off x="13330722" y="4793780"/>
            <a:ext cx="10162433" cy="6473971"/>
            <a:chOff x="0" y="0"/>
            <a:chExt cx="10162431" cy="6473970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8018" r="0" b="48576"/>
            <a:stretch>
              <a:fillRect/>
            </a:stretch>
          </p:blipFill>
          <p:spPr>
            <a:xfrm>
              <a:off x="0" y="879547"/>
              <a:ext cx="10162432" cy="3749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blue isocontours +1 kT/e,…"/>
            <p:cNvSpPr txBox="1"/>
            <p:nvPr/>
          </p:nvSpPr>
          <p:spPr>
            <a:xfrm>
              <a:off x="2033289" y="4883295"/>
              <a:ext cx="6095803" cy="1590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blue isocontours +1 kT/e, </a:t>
              </a:r>
            </a:p>
            <a:p>
              <a:pPr/>
              <a:r>
                <a:t>red isocontours -1 kT/e</a:t>
              </a:r>
            </a:p>
            <a:p>
              <a:pPr/>
              <a:r>
                <a:t> From Fig 1 of Garg </a:t>
              </a:r>
              <a:r>
                <a:rPr i="1"/>
                <a:t>et al</a:t>
              </a:r>
              <a:r>
                <a:t>. (2015).</a:t>
              </a:r>
            </a:p>
          </p:txBody>
        </p:sp>
        <p:sp>
          <p:nvSpPr>
            <p:cNvPr id="138" name="Thymidylate Synthase"/>
            <p:cNvSpPr txBox="1"/>
            <p:nvPr/>
          </p:nvSpPr>
          <p:spPr>
            <a:xfrm>
              <a:off x="3004368" y="-1"/>
              <a:ext cx="415369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Thymidylate Synthase</a:t>
              </a:r>
            </a:p>
          </p:txBody>
        </p:sp>
      </p:grp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14199" y="13004800"/>
            <a:ext cx="282678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  <p:bldP build="whole" bldLvl="1" animBg="1" rev="0" advAuto="0" spid="13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20" name="Garg, D.; Skouloubris, S.; Briffotaux, J.; Myllykallio, H.; Wade, R. C. Conservation and Role of Electrostatics in Thymidylate Synthase. Sci Rep 2015, 5 (1), 17356. https://doi.org/10.1038/srep17356, adapted under the CC BY 4.0 licen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Garg, D.; Skouloubris, S.; Briffotaux, J.; Myllykallio, H.; Wade, R. C. Conservation and Role of Electrostatics in Thymidylate Synthase. Sci Rep 2015, 5 (1), 17356. </a:t>
            </a:r>
            <a:r>
              <a:rPr u="sng">
                <a:hlinkClick r:id="rId2" invalidUrl="" action="" tgtFrame="" tooltip="" history="1" highlightClick="0" endSnd="0"/>
              </a:rPr>
              <a:t>https://doi.org/10.1038/srep17356</a:t>
            </a:r>
            <a:r>
              <a:t>, adapted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</a:t>
            </a:r>
          </a:p>
          <a:p>
            <a:pPr/>
            <a:r>
              <a:t>Dindo et al (2017) </a:t>
            </a:r>
            <a:r>
              <a:rPr u="sng">
                <a:hlinkClick r:id="rId4" invalidUrl="" action="" tgtFrame="" tooltip="" history="1" highlightClick="0" endSnd="0"/>
              </a:rPr>
              <a:t>https://febs.onlinelibrary.wiley.com/doi/full/10.1111/febs.14269</a:t>
            </a:r>
          </a:p>
          <a:p>
            <a:pPr/>
            <a:r>
              <a:t>Baltoumas, F. A.; Theodoropoulou, M. C.; Hamodrakas, S. J. Interactions of the α-Subunits of Heterotrimeric G-Proteins with GPCRs, Effectors and RGS Proteins: A Critical Review and Analysis of Interacting Surfaces, Conformational Shifts, Structural Diversity and Electrostatic Potentials. Journal of Structural Biology 2013, 182 (3), 209–218. </a:t>
            </a:r>
            <a:r>
              <a:rPr u="sng">
                <a:hlinkClick r:id="rId5" invalidUrl="" action="" tgtFrame="" tooltip="" history="1" highlightClick="0" endSnd="0"/>
              </a:rPr>
              <a:t>https://doi.org/10.1016/j.jsb.2013.03.004</a:t>
            </a:r>
            <a:r>
              <a:t>.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 proteins have distinct fingerprints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G proteins have distinct fingerprints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32" y="2519974"/>
            <a:ext cx="15240750" cy="11030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25809" y="4479726"/>
            <a:ext cx="7047167" cy="610754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Baltoumas, F. A.; Theodoropoulou, M. C.; Hamodrakas, S. J. Interactions of the α-Subunits of Heterotrimeric G-Proteins with GPCRs, Effectors and RGS Proteins: A Critical Review and Analysis of Interacting Surfaces, Conformational Shifts, Structural Diver"/>
          <p:cNvSpPr txBox="1"/>
          <p:nvPr/>
        </p:nvSpPr>
        <p:spPr>
          <a:xfrm>
            <a:off x="15594283" y="12209462"/>
            <a:ext cx="8318604" cy="10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400"/>
            </a:pPr>
            <a:r>
              <a:t>Baltoumas, F. A.; Theodoropoulou, M. C.; Hamodrakas, S. J. Interactions of the α-Subunits of Heterotrimeric G-Proteins with GPCRs, Effectors and RGS Proteins: A Critical Review and Analysis of Interacting Surfaces, Conformational Shifts, Structural Diversity and Electrostatic Potentials. Journal of Structural Biology 2013, 182 (3), 209–218. </a:t>
            </a:r>
            <a:r>
              <a:rPr u="sng">
                <a:hlinkClick r:id="rId4" invalidUrl="" action="" tgtFrame="" tooltip="" history="1" highlightClick="0" endSnd="0"/>
              </a:rPr>
              <a:t>https://doi.org/10.1016/j.jsb.2013.03.004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rotein Proto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Protonation</a:t>
            </a:r>
          </a:p>
        </p:txBody>
      </p:sp>
      <p:sp>
        <p:nvSpPr>
          <p:cNvPr id="149" name="Which structure determination technique(s) have been used to identify the protonation of amino acid side chain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structure determination technique(s) have been used to identify the protonation of amino acid side chains?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crystallography, at very high resolution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Nuclear magnetic resonance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Cryo-electron microscopy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None of the above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istid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Histidine</a:t>
            </a:r>
          </a:p>
        </p:txBody>
      </p:sp>
      <p:sp>
        <p:nvSpPr>
          <p:cNvPr id="153" name="As the side chain has a pKa ~ 7.0, imidazolium ion (B) and imidazole (A or C) are all present in physiological conditions…"/>
          <p:cNvSpPr txBox="1"/>
          <p:nvPr>
            <p:ph type="body" idx="1"/>
          </p:nvPr>
        </p:nvSpPr>
        <p:spPr>
          <a:xfrm>
            <a:off x="635000" y="3175000"/>
            <a:ext cx="23114000" cy="9592255"/>
          </a:xfrm>
          <a:prstGeom prst="rect">
            <a:avLst/>
          </a:prstGeom>
        </p:spPr>
        <p:txBody>
          <a:bodyPr anchor="b"/>
          <a:lstStyle/>
          <a:p>
            <a:pPr/>
            <a:r>
              <a:t>As the side chain has a pK</a:t>
            </a:r>
            <a:r>
              <a:rPr baseline="-5999"/>
              <a:t>a</a:t>
            </a:r>
            <a:r>
              <a:t> ~ 7.0, imidazolium ion (B) and imidazole (A or C) are all present in physiological conditions</a:t>
            </a:r>
          </a:p>
          <a:p>
            <a:pPr/>
            <a:r>
              <a:t>Which state(s) are stabilized by a negative electrostatic potential?</a:t>
            </a:r>
          </a:p>
          <a:p>
            <a:pPr/>
            <a:r>
              <a:t>What can stabilize a specific form of imidazole?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6441" y="2573695"/>
            <a:ext cx="11291118" cy="6358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https://spdbv.unil.ch/TheMolecularLevel/Goodies/Get2NoHistidine.html"/>
          <p:cNvSpPr txBox="1"/>
          <p:nvPr/>
        </p:nvSpPr>
        <p:spPr>
          <a:xfrm>
            <a:off x="5683553" y="8891972"/>
            <a:ext cx="1299903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https://spdbv.unil.ch/TheMolecularLevel/Goodies/Get2NoHistidine.html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Electrostatics is important in 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Electrostatics is important in solvation</a:t>
            </a:r>
          </a:p>
        </p:txBody>
      </p:sp>
      <p:sp>
        <p:nvSpPr>
          <p:cNvPr id="159" name="It is an implicit solvent model that does not account for specific water posi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It is an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implicit solvent</a:t>
            </a:r>
            <a:r>
              <a:t> model that does not account for specific water positions</a:t>
            </a:r>
          </a:p>
          <a:p>
            <a:pPr/>
            <a:r>
              <a:t>Solvent is assumed to modify the dielectric constant</a:t>
            </a:r>
          </a:p>
          <a:p>
            <a:pPr lvl="1"/>
            <a:r>
              <a:t>Coulomb’s law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ϵ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. </a:t>
            </a:r>
          </a:p>
          <a:p>
            <a:pPr lvl="1"/>
            <a:r>
              <a:t>The permittivity ε is related to the permittivity of free space ε</a:t>
            </a:r>
            <a:r>
              <a:rPr baseline="-5999"/>
              <a:t>o </a:t>
            </a:r>
            <a:r>
              <a:t>by the dielectric constant κ, ε = κε</a:t>
            </a:r>
            <a:r>
              <a:rPr baseline="-5999"/>
              <a:t>o</a:t>
            </a:r>
            <a:r>
              <a:t>.</a:t>
            </a:r>
          </a:p>
          <a:p>
            <a:pPr lvl="2"/>
            <a:r>
              <a:t>~80 for water</a:t>
            </a:r>
          </a:p>
          <a:p>
            <a:pPr lvl="2"/>
            <a:r>
              <a:t>~1 for the protein interior</a:t>
            </a:r>
          </a:p>
          <a:p>
            <a:pPr lvl="1"/>
            <a:r>
              <a:t>The electrostatic component of the solvation energy is modeled as the difference between the energy in water and in vacuum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odeling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Electrostatics</a:t>
            </a:r>
          </a:p>
        </p:txBody>
      </p:sp>
      <p:sp>
        <p:nvSpPr>
          <p:cNvPr id="163" name="In biological macromolecules, the electrostatic potential is usually calculated based on the Poisson-Boltzmann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biological macromolecules, the electrostatic potential is usually calculated based on the Poisson-Boltzmann equation</a:t>
            </a:r>
          </a:p>
          <a:p>
            <a:pPr lvl="1"/>
            <a:r>
              <a:t>The Poisson equation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4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describes the potential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due to a given charge density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dielectric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 Atoms in the biomolecule are assumed to have a fixed charge.</a:t>
            </a:r>
          </a:p>
          <a:p>
            <a:pPr lvl="1"/>
            <a:r>
              <a:t>The Poisson-Boltzmann equation assumes that (infinitely small) ions surround a biomolecule in accordance with the Boltzmann distribution</a:t>
            </a:r>
          </a:p>
          <a:p>
            <a:pPr/>
            <a:r>
              <a:t>The PB equation is a partial differential equation that is solved numerically</a:t>
            </a:r>
          </a:p>
          <a:p>
            <a:pPr/>
            <a:r>
              <a:t>The equation is often linearized to be more numerically stable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Electrostatic Scre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Electrostatic Screening</a:t>
            </a:r>
          </a:p>
        </p:txBody>
      </p:sp>
      <p:sp>
        <p:nvSpPr>
          <p:cNvPr id="167" name="Ions “screen” the electrostatics between two charges"/>
          <p:cNvSpPr txBox="1"/>
          <p:nvPr>
            <p:ph type="body" sz="half" idx="1"/>
          </p:nvPr>
        </p:nvSpPr>
        <p:spPr>
          <a:xfrm>
            <a:off x="635000" y="3175000"/>
            <a:ext cx="11180750" cy="9842500"/>
          </a:xfrm>
          <a:prstGeom prst="rect">
            <a:avLst/>
          </a:prstGeom>
        </p:spPr>
        <p:txBody>
          <a:bodyPr/>
          <a:lstStyle/>
          <a:p>
            <a:pPr/>
            <a:r>
              <a:t>Ions “screen” the electrostatics between two charges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1" name="Group"/>
          <p:cNvGrpSpPr/>
          <p:nvPr/>
        </p:nvGrpSpPr>
        <p:grpSpPr>
          <a:xfrm>
            <a:off x="12379122" y="3312521"/>
            <a:ext cx="11706556" cy="9567458"/>
            <a:chOff x="0" y="0"/>
            <a:chExt cx="11706554" cy="9567457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706555" cy="8779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https://scipython.com/blog/the-debye-length/"/>
            <p:cNvSpPr txBox="1"/>
            <p:nvPr/>
          </p:nvSpPr>
          <p:spPr>
            <a:xfrm>
              <a:off x="1788185" y="8941982"/>
              <a:ext cx="813018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https://scipython.com/blog/the-debye-length/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on concentration 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Ion concentration effects</a:t>
            </a:r>
          </a:p>
        </p:txBody>
      </p:sp>
      <p:sp>
        <p:nvSpPr>
          <p:cNvPr id="174" name="What happens to the electrostatic potential as the ionic concentration is increased. Why?"/>
          <p:cNvSpPr txBox="1"/>
          <p:nvPr>
            <p:ph type="body" sz="quarter" idx="1"/>
          </p:nvPr>
        </p:nvSpPr>
        <p:spPr>
          <a:xfrm>
            <a:off x="635000" y="11502599"/>
            <a:ext cx="23114000" cy="1514901"/>
          </a:xfrm>
          <a:prstGeom prst="rect">
            <a:avLst/>
          </a:prstGeom>
        </p:spPr>
        <p:txBody>
          <a:bodyPr/>
          <a:lstStyle>
            <a:lvl1pPr marL="561798" indent="-561798" defTabSz="747593">
              <a:defRPr sz="4550"/>
            </a:lvl1pPr>
          </a:lstStyle>
          <a:p>
            <a:pPr/>
            <a:r>
              <a:t>What happens to the electrostatic potential as the ionic concentration is increased. Why?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477" y="3343410"/>
            <a:ext cx="13889046" cy="678788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otential contours (−0.5 (red) and +0.5 (blue) kT/e) around AGT-Ma at pH 7.4, 37 °C, at the indicated ionic strength.…"/>
          <p:cNvSpPr txBox="1"/>
          <p:nvPr/>
        </p:nvSpPr>
        <p:spPr>
          <a:xfrm>
            <a:off x="1711423" y="10299699"/>
            <a:ext cx="2094329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 contours (−0.5 (red) and +0.5 (blue) </a:t>
            </a:r>
            <a:r>
              <a:rPr i="1"/>
              <a:t>kT</a:t>
            </a:r>
            <a:r>
              <a:t>/</a:t>
            </a:r>
            <a:r>
              <a:rPr i="1"/>
              <a:t>e</a:t>
            </a:r>
            <a:r>
              <a:t>) around AGT-Ma at pH 7.4, 37 °C, at the indicated ionic strength.</a:t>
            </a:r>
          </a:p>
          <a:p>
            <a:pPr/>
            <a:r>
              <a:t>from Dindo et al (2017) </a:t>
            </a:r>
            <a:r>
              <a:rPr u="sng">
                <a:hlinkClick r:id="rId3" invalidUrl="" action="" tgtFrame="" tooltip="" history="1" highlightClick="0" endSnd="0"/>
              </a:rPr>
              <a:t>https://febs.onlinelibrary.wiley.com/doi/full/10.1111/febs.14269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